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86" d="100"/>
          <a:sy n="86" d="100"/>
        </p:scale>
        <p:origin x="73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F09656-B515-4710-8461-2D8D260BD6BB}" type="datetimeFigureOut">
              <a:rPr lang="fr-CH" smtClean="0"/>
              <a:t>13.10.2014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2074073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09656-B515-4710-8461-2D8D260BD6BB}" type="datetimeFigureOut">
              <a:rPr lang="fr-CH" smtClean="0"/>
              <a:t>13.10.2014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1118683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09656-B515-4710-8461-2D8D260BD6BB}" type="datetimeFigureOut">
              <a:rPr lang="fr-CH" smtClean="0"/>
              <a:t>13.10.2014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89966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09656-B515-4710-8461-2D8D260BD6BB}" type="datetimeFigureOut">
              <a:rPr lang="fr-CH" smtClean="0"/>
              <a:t>13.10.2014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292168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09656-B515-4710-8461-2D8D260BD6BB}" type="datetimeFigureOut">
              <a:rPr lang="fr-CH" smtClean="0"/>
              <a:t>13.10.2014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762063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F09656-B515-4710-8461-2D8D260BD6BB}" type="datetimeFigureOut">
              <a:rPr lang="fr-CH" smtClean="0"/>
              <a:t>13.10.2014</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4263747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F09656-B515-4710-8461-2D8D260BD6BB}" type="datetimeFigureOut">
              <a:rPr lang="fr-CH" smtClean="0"/>
              <a:t>13.10.2014</a:t>
            </a:fld>
            <a:endParaRPr lang="fr-CH"/>
          </a:p>
        </p:txBody>
      </p:sp>
      <p:sp>
        <p:nvSpPr>
          <p:cNvPr id="8" name="Footer Placeholder 7"/>
          <p:cNvSpPr>
            <a:spLocks noGrp="1"/>
          </p:cNvSpPr>
          <p:nvPr>
            <p:ph type="ftr" sz="quarter" idx="11"/>
          </p:nvPr>
        </p:nvSpPr>
        <p:spPr/>
        <p:txBody>
          <a:bodyPr/>
          <a:lstStyle/>
          <a:p>
            <a:endParaRPr lang="fr-CH"/>
          </a:p>
        </p:txBody>
      </p:sp>
      <p:sp>
        <p:nvSpPr>
          <p:cNvPr id="9" name="Slide Number Placeholder 8"/>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114629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F09656-B515-4710-8461-2D8D260BD6BB}" type="datetimeFigureOut">
              <a:rPr lang="fr-CH" smtClean="0"/>
              <a:t>13.10.2014</a:t>
            </a:fld>
            <a:endParaRPr lang="fr-CH"/>
          </a:p>
        </p:txBody>
      </p:sp>
      <p:sp>
        <p:nvSpPr>
          <p:cNvPr id="4" name="Footer Placeholder 3"/>
          <p:cNvSpPr>
            <a:spLocks noGrp="1"/>
          </p:cNvSpPr>
          <p:nvPr>
            <p:ph type="ftr" sz="quarter" idx="11"/>
          </p:nvPr>
        </p:nvSpPr>
        <p:spPr/>
        <p:txBody>
          <a:bodyPr/>
          <a:lstStyle/>
          <a:p>
            <a:endParaRPr lang="fr-CH"/>
          </a:p>
        </p:txBody>
      </p:sp>
      <p:sp>
        <p:nvSpPr>
          <p:cNvPr id="5" name="Slide Number Placeholder 4"/>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425871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F09656-B515-4710-8461-2D8D260BD6BB}" type="datetimeFigureOut">
              <a:rPr lang="fr-CH" smtClean="0"/>
              <a:t>13.10.2014</a:t>
            </a:fld>
            <a:endParaRPr lang="fr-CH"/>
          </a:p>
        </p:txBody>
      </p:sp>
      <p:sp>
        <p:nvSpPr>
          <p:cNvPr id="3" name="Footer Placeholder 2"/>
          <p:cNvSpPr>
            <a:spLocks noGrp="1"/>
          </p:cNvSpPr>
          <p:nvPr>
            <p:ph type="ftr" sz="quarter" idx="11"/>
          </p:nvPr>
        </p:nvSpPr>
        <p:spPr/>
        <p:txBody>
          <a:bodyPr/>
          <a:lstStyle/>
          <a:p>
            <a:endParaRPr lang="fr-CH"/>
          </a:p>
        </p:txBody>
      </p:sp>
      <p:sp>
        <p:nvSpPr>
          <p:cNvPr id="4" name="Slide Number Placeholder 3"/>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2935697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F09656-B515-4710-8461-2D8D260BD6BB}" type="datetimeFigureOut">
              <a:rPr lang="fr-CH" smtClean="0"/>
              <a:t>13.10.2014</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2710046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F09656-B515-4710-8461-2D8D260BD6BB}" type="datetimeFigureOut">
              <a:rPr lang="fr-CH" smtClean="0"/>
              <a:t>13.10.2014</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B8F311C1-5A4F-46E7-BA50-3FEE89CADADE}" type="slidenum">
              <a:rPr lang="fr-CH" smtClean="0"/>
              <a:t>‹#›</a:t>
            </a:fld>
            <a:endParaRPr lang="fr-CH"/>
          </a:p>
        </p:txBody>
      </p:sp>
    </p:spTree>
    <p:extLst>
      <p:ext uri="{BB962C8B-B14F-4D97-AF65-F5344CB8AC3E}">
        <p14:creationId xmlns:p14="http://schemas.microsoft.com/office/powerpoint/2010/main" val="119475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F09656-B515-4710-8461-2D8D260BD6BB}" type="datetimeFigureOut">
              <a:rPr lang="fr-CH" smtClean="0"/>
              <a:t>13.10.2014</a:t>
            </a:fld>
            <a:endParaRPr lang="fr-CH"/>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F311C1-5A4F-46E7-BA50-3FEE89CADADE}" type="slidenum">
              <a:rPr lang="fr-CH" smtClean="0"/>
              <a:t>‹#›</a:t>
            </a:fld>
            <a:endParaRPr lang="fr-CH"/>
          </a:p>
        </p:txBody>
      </p:sp>
    </p:spTree>
    <p:extLst>
      <p:ext uri="{BB962C8B-B14F-4D97-AF65-F5344CB8AC3E}">
        <p14:creationId xmlns:p14="http://schemas.microsoft.com/office/powerpoint/2010/main" val="33494096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851884" y="32666"/>
            <a:ext cx="7456544" cy="889612"/>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fr-CH" sz="4500" b="1" dirty="0" err="1">
                <a:solidFill>
                  <a:srgbClr val="FF0000"/>
                </a:solidFill>
              </a:rPr>
              <a:t>Conflict</a:t>
            </a:r>
            <a:r>
              <a:rPr lang="fr-CH" sz="4500" b="1" dirty="0">
                <a:solidFill>
                  <a:srgbClr val="FF0000"/>
                </a:solidFill>
              </a:rPr>
              <a:t> of </a:t>
            </a:r>
            <a:r>
              <a:rPr lang="fr-CH" sz="4500" b="1" dirty="0" err="1">
                <a:solidFill>
                  <a:srgbClr val="FF0000"/>
                </a:solidFill>
              </a:rPr>
              <a:t>interest</a:t>
            </a:r>
            <a:r>
              <a:rPr lang="fr-CH" sz="4500" b="1" dirty="0">
                <a:solidFill>
                  <a:srgbClr val="FF0000"/>
                </a:solidFill>
              </a:rPr>
              <a:t> </a:t>
            </a:r>
            <a:r>
              <a:rPr lang="fr-CH" sz="4500" b="1" dirty="0" err="1">
                <a:solidFill>
                  <a:srgbClr val="FF0000"/>
                </a:solidFill>
              </a:rPr>
              <a:t>disclosure</a:t>
            </a:r>
            <a:endParaRPr lang="fr-CH" sz="4500" b="1" dirty="0">
              <a:solidFill>
                <a:srgbClr val="FF0000"/>
              </a:solidFill>
            </a:endParaRPr>
          </a:p>
        </p:txBody>
      </p:sp>
      <p:sp>
        <p:nvSpPr>
          <p:cNvPr id="5" name="Subtitle 1"/>
          <p:cNvSpPr>
            <a:spLocks noGrp="1"/>
          </p:cNvSpPr>
          <p:nvPr>
            <p:ph type="subTitle" idx="1"/>
          </p:nvPr>
        </p:nvSpPr>
        <p:spPr>
          <a:xfrm>
            <a:off x="457200" y="922278"/>
            <a:ext cx="8229599" cy="4422232"/>
          </a:xfrm>
          <a:ln>
            <a:noFill/>
            <a:miter lim="800000"/>
            <a:headEnd/>
            <a:tailEnd/>
          </a:ln>
        </p:spPr>
        <p:txBody>
          <a:bodyPr/>
          <a:lstStyle/>
          <a:p>
            <a:pPr marL="214313" indent="-214313" algn="l">
              <a:buFont typeface="Wingdings" panose="05000000000000000000" pitchFamily="2" charset="2"/>
              <a:buChar char="q"/>
            </a:pPr>
            <a:r>
              <a:rPr lang="en-US" altLang="fr-FR" sz="1600" dirty="0">
                <a:solidFill>
                  <a:srgbClr val="005291"/>
                </a:solidFill>
                <a:latin typeface="Arial" panose="020B0604020202020204" pitchFamily="34" charset="0"/>
                <a:ea typeface="Arial Bold"/>
              </a:rPr>
              <a:t>I have </a:t>
            </a:r>
            <a:r>
              <a:rPr lang="en-US" altLang="fr-FR" sz="1600" b="1" dirty="0">
                <a:solidFill>
                  <a:srgbClr val="005291"/>
                </a:solidFill>
                <a:latin typeface="Arial" panose="020B0604020202020204" pitchFamily="34" charset="0"/>
                <a:ea typeface="Arial Bold"/>
              </a:rPr>
              <a:t>no</a:t>
            </a:r>
            <a:r>
              <a:rPr lang="en-US" altLang="fr-FR" sz="1600" dirty="0">
                <a:solidFill>
                  <a:srgbClr val="005291"/>
                </a:solidFill>
                <a:latin typeface="Arial" panose="020B0604020202020204" pitchFamily="34" charset="0"/>
                <a:ea typeface="Arial Bold"/>
              </a:rPr>
              <a:t>, real or perceived, </a:t>
            </a:r>
            <a:r>
              <a:rPr lang="en-US" altLang="fr-FR" sz="1600" dirty="0" smtClean="0">
                <a:solidFill>
                  <a:srgbClr val="005291"/>
                </a:solidFill>
                <a:latin typeface="Arial" panose="020B0604020202020204" pitchFamily="34" charset="0"/>
                <a:ea typeface="Arial Bold"/>
              </a:rPr>
              <a:t>direct or indirect conflicts </a:t>
            </a:r>
            <a:r>
              <a:rPr lang="en-US" altLang="fr-FR" sz="1600" dirty="0">
                <a:solidFill>
                  <a:srgbClr val="005291"/>
                </a:solidFill>
                <a:latin typeface="Arial" panose="020B0604020202020204" pitchFamily="34" charset="0"/>
                <a:ea typeface="Arial Bold"/>
              </a:rPr>
              <a:t>of interest that relate to this </a:t>
            </a:r>
            <a:r>
              <a:rPr lang="en-US" altLang="fr-FR" sz="1600" dirty="0" smtClean="0">
                <a:solidFill>
                  <a:srgbClr val="005291"/>
                </a:solidFill>
                <a:latin typeface="Arial" panose="020B0604020202020204" pitchFamily="34" charset="0"/>
                <a:ea typeface="Arial Bold"/>
              </a:rPr>
              <a:t>presentation.</a:t>
            </a:r>
          </a:p>
          <a:p>
            <a:pPr marL="214313" indent="-214313" algn="l">
              <a:buFont typeface="Wingdings" panose="05000000000000000000" pitchFamily="2" charset="2"/>
              <a:buChar char="q"/>
            </a:pPr>
            <a:r>
              <a:rPr lang="en-US" altLang="fr-FR" sz="1600" dirty="0" smtClean="0">
                <a:solidFill>
                  <a:srgbClr val="005291"/>
                </a:solidFill>
                <a:latin typeface="Arial" panose="020B0604020202020204" pitchFamily="34" charset="0"/>
                <a:ea typeface="Arial Bold"/>
                <a:cs typeface="Arial" panose="020B0604020202020204" pitchFamily="34" charset="0"/>
              </a:rPr>
              <a:t>I </a:t>
            </a:r>
            <a:r>
              <a:rPr lang="en-US" altLang="fr-FR" sz="1600" dirty="0">
                <a:solidFill>
                  <a:srgbClr val="005291"/>
                </a:solidFill>
                <a:latin typeface="Arial" panose="020B0604020202020204" pitchFamily="34" charset="0"/>
                <a:ea typeface="Arial Bold"/>
                <a:cs typeface="Arial" panose="020B0604020202020204" pitchFamily="34" charset="0"/>
              </a:rPr>
              <a:t>have the following, real or perceived </a:t>
            </a:r>
            <a:r>
              <a:rPr lang="en-US" altLang="fr-FR" sz="1600" dirty="0" smtClean="0">
                <a:solidFill>
                  <a:srgbClr val="005291"/>
                </a:solidFill>
                <a:latin typeface="Arial" panose="020B0604020202020204" pitchFamily="34" charset="0"/>
                <a:ea typeface="Arial Bold"/>
                <a:cs typeface="Arial" panose="020B0604020202020204" pitchFamily="34" charset="0"/>
              </a:rPr>
              <a:t>direct or indirect conflicts </a:t>
            </a:r>
            <a:r>
              <a:rPr lang="en-US" altLang="fr-FR" sz="1600" dirty="0">
                <a:solidFill>
                  <a:srgbClr val="005291"/>
                </a:solidFill>
                <a:latin typeface="Arial" panose="020B0604020202020204" pitchFamily="34" charset="0"/>
                <a:ea typeface="Arial Bold"/>
                <a:cs typeface="Arial" panose="020B0604020202020204" pitchFamily="34" charset="0"/>
              </a:rPr>
              <a:t>of interest that relate to this presentation: </a:t>
            </a:r>
          </a:p>
          <a:p>
            <a:pPr marL="214313" indent="-214313" algn="l">
              <a:buFont typeface="Wingdings" panose="05000000000000000000" pitchFamily="2" charset="2"/>
              <a:buChar char="q"/>
            </a:pPr>
            <a:endParaRPr lang="fr-CH" altLang="fr-FR" sz="1350" dirty="0">
              <a:latin typeface="Arial" panose="020B0604020202020204" pitchFamily="34" charset="0"/>
              <a:ea typeface="ＭＳ Ｐゴシック" panose="020B0600070205080204" pitchFamily="34" charset="-128"/>
            </a:endParaRPr>
          </a:p>
        </p:txBody>
      </p:sp>
      <p:graphicFrame>
        <p:nvGraphicFramePr>
          <p:cNvPr id="6" name="Table 5"/>
          <p:cNvGraphicFramePr>
            <a:graphicFrameLocks noGrp="1"/>
          </p:cNvGraphicFramePr>
          <p:nvPr>
            <p:extLst>
              <p:ext uri="{D42A27DB-BD31-4B8C-83A1-F6EECF244321}">
                <p14:modId xmlns:p14="http://schemas.microsoft.com/office/powerpoint/2010/main" val="3601045180"/>
              </p:ext>
            </p:extLst>
          </p:nvPr>
        </p:nvGraphicFramePr>
        <p:xfrm>
          <a:off x="572866" y="1993925"/>
          <a:ext cx="7735562" cy="3463663"/>
        </p:xfrm>
        <a:graphic>
          <a:graphicData uri="http://schemas.openxmlformats.org/drawingml/2006/table">
            <a:tbl>
              <a:tblPr firstRow="1" bandRow="1">
                <a:tableStyleId>{5C22544A-7EE6-4342-B048-85BDC9FD1C3A}</a:tableStyleId>
              </a:tblPr>
              <a:tblGrid>
                <a:gridCol w="3459058"/>
                <a:gridCol w="4276504"/>
              </a:tblGrid>
              <a:tr h="303883">
                <a:tc>
                  <a:txBody>
                    <a:bodyPr/>
                    <a:lstStyle/>
                    <a:p>
                      <a:r>
                        <a:rPr lang="fr-CH" sz="1100" dirty="0" smtClean="0"/>
                        <a:t>Affiliation / </a:t>
                      </a:r>
                      <a:r>
                        <a:rPr lang="fr-CH" sz="1100" dirty="0" err="1" smtClean="0"/>
                        <a:t>financial</a:t>
                      </a:r>
                      <a:r>
                        <a:rPr lang="fr-CH" sz="1100" baseline="0" dirty="0" smtClean="0"/>
                        <a:t> </a:t>
                      </a:r>
                      <a:r>
                        <a:rPr lang="fr-CH" sz="1100" baseline="0" dirty="0" err="1" smtClean="0"/>
                        <a:t>interest</a:t>
                      </a:r>
                      <a:endParaRPr lang="fr-CH" sz="1100" dirty="0"/>
                    </a:p>
                  </a:txBody>
                  <a:tcPr marL="68580" marR="68580" marT="34290" marB="34290"/>
                </a:tc>
                <a:tc>
                  <a:txBody>
                    <a:bodyPr/>
                    <a:lstStyle/>
                    <a:p>
                      <a:r>
                        <a:rPr lang="fr-CH" sz="1100" dirty="0" smtClean="0"/>
                        <a:t>Nature</a:t>
                      </a:r>
                      <a:r>
                        <a:rPr lang="fr-CH" sz="1100" baseline="0" dirty="0" smtClean="0"/>
                        <a:t> of </a:t>
                      </a:r>
                      <a:r>
                        <a:rPr lang="fr-CH" sz="1100" baseline="0" dirty="0" err="1" smtClean="0"/>
                        <a:t>conflict</a:t>
                      </a:r>
                      <a:r>
                        <a:rPr lang="fr-CH" sz="1100" baseline="0" dirty="0" smtClean="0"/>
                        <a:t> / c</a:t>
                      </a:r>
                      <a:r>
                        <a:rPr lang="fr-CH" sz="1100" dirty="0" smtClean="0"/>
                        <a:t>ommercial </a:t>
                      </a:r>
                      <a:r>
                        <a:rPr lang="fr-CH" sz="1100" dirty="0" err="1" smtClean="0"/>
                        <a:t>company</a:t>
                      </a:r>
                      <a:r>
                        <a:rPr lang="fr-CH" sz="1100" dirty="0" smtClean="0"/>
                        <a:t> </a:t>
                      </a:r>
                      <a:r>
                        <a:rPr lang="fr-CH" sz="1100" dirty="0" err="1" smtClean="0"/>
                        <a:t>name</a:t>
                      </a:r>
                      <a:endParaRPr lang="fr-CH" sz="1100" dirty="0"/>
                    </a:p>
                  </a:txBody>
                  <a:tcPr marL="68580" marR="68580" marT="34290" marB="34290"/>
                </a:tc>
              </a:tr>
              <a:tr h="543046">
                <a:tc>
                  <a:txBody>
                    <a:bodyPr/>
                    <a:lstStyle/>
                    <a:p>
                      <a:r>
                        <a:rPr lang="fr-CH" sz="1100" dirty="0" smtClean="0"/>
                        <a:t>Tobacco-</a:t>
                      </a:r>
                      <a:r>
                        <a:rPr lang="fr-CH" sz="1100" dirty="0" err="1" smtClean="0"/>
                        <a:t>industry</a:t>
                      </a:r>
                      <a:r>
                        <a:rPr lang="fr-CH" sz="1100" dirty="0" smtClean="0"/>
                        <a:t> and </a:t>
                      </a:r>
                      <a:r>
                        <a:rPr lang="fr-CH" sz="1100" dirty="0" err="1" smtClean="0"/>
                        <a:t>tobacco</a:t>
                      </a:r>
                      <a:r>
                        <a:rPr lang="fr-CH" sz="1100" baseline="0" dirty="0" smtClean="0"/>
                        <a:t> </a:t>
                      </a:r>
                      <a:r>
                        <a:rPr lang="fr-CH" sz="1100" baseline="0" dirty="0" err="1" smtClean="0"/>
                        <a:t>corporate</a:t>
                      </a:r>
                      <a:r>
                        <a:rPr lang="fr-CH" sz="1100" baseline="0" dirty="0" smtClean="0"/>
                        <a:t> </a:t>
                      </a:r>
                      <a:r>
                        <a:rPr lang="fr-CH" sz="1100" baseline="0" dirty="0" err="1" smtClean="0"/>
                        <a:t>affiliate</a:t>
                      </a:r>
                      <a:r>
                        <a:rPr lang="fr-CH" sz="1100" dirty="0" smtClean="0"/>
                        <a:t> </a:t>
                      </a:r>
                      <a:r>
                        <a:rPr lang="fr-CH" sz="1100" dirty="0" err="1" smtClean="0"/>
                        <a:t>related</a:t>
                      </a:r>
                      <a:r>
                        <a:rPr lang="fr-CH" sz="1100" dirty="0" smtClean="0"/>
                        <a:t> </a:t>
                      </a:r>
                      <a:r>
                        <a:rPr lang="fr-CH" sz="1100" dirty="0" err="1" smtClean="0"/>
                        <a:t>conflict</a:t>
                      </a:r>
                      <a:r>
                        <a:rPr lang="fr-CH" sz="1100" dirty="0" smtClean="0"/>
                        <a:t> of </a:t>
                      </a:r>
                      <a:r>
                        <a:rPr lang="fr-CH" sz="1100" dirty="0" err="1" smtClean="0"/>
                        <a:t>interest</a:t>
                      </a:r>
                      <a:endParaRPr lang="fr-CH" sz="1100" dirty="0"/>
                    </a:p>
                  </a:txBody>
                  <a:tcPr marL="68580" marR="68580" marT="34290" marB="34290"/>
                </a:tc>
                <a:tc>
                  <a:txBody>
                    <a:bodyPr/>
                    <a:lstStyle/>
                    <a:p>
                      <a:endParaRPr lang="fr-CH" sz="1100" dirty="0"/>
                    </a:p>
                  </a:txBody>
                  <a:tcPr marL="68580" marR="68580" marT="34290" marB="34290"/>
                </a:tc>
              </a:tr>
              <a:tr h="532661">
                <a:tc>
                  <a:txBody>
                    <a:bodyPr/>
                    <a:lstStyle/>
                    <a:p>
                      <a:r>
                        <a:rPr lang="fr-CH" sz="1100" dirty="0" smtClean="0"/>
                        <a:t>Grants/</a:t>
                      </a:r>
                      <a:r>
                        <a:rPr lang="fr-CH" sz="1100" dirty="0" err="1" smtClean="0"/>
                        <a:t>research</a:t>
                      </a:r>
                      <a:r>
                        <a:rPr lang="fr-CH" sz="1100" baseline="0" dirty="0" smtClean="0"/>
                        <a:t> support (to </a:t>
                      </a:r>
                      <a:r>
                        <a:rPr lang="fr-CH" sz="1100" baseline="0" dirty="0" err="1" smtClean="0"/>
                        <a:t>myself</a:t>
                      </a:r>
                      <a:r>
                        <a:rPr lang="fr-CH" sz="1100" baseline="0" dirty="0" smtClean="0"/>
                        <a:t>, </a:t>
                      </a:r>
                      <a:r>
                        <a:rPr lang="fr-CH" sz="1100" baseline="0" dirty="0" err="1" smtClean="0"/>
                        <a:t>my</a:t>
                      </a:r>
                      <a:r>
                        <a:rPr lang="fr-CH" sz="1100" baseline="0" dirty="0" smtClean="0"/>
                        <a:t> institution or </a:t>
                      </a:r>
                      <a:r>
                        <a:rPr lang="fr-CH" sz="1100" baseline="0" dirty="0" err="1" smtClean="0"/>
                        <a:t>department</a:t>
                      </a:r>
                      <a:r>
                        <a:rPr lang="fr-CH" sz="1100" baseline="0" dirty="0" smtClean="0"/>
                        <a:t>):</a:t>
                      </a:r>
                      <a:endParaRPr lang="fr-CH" sz="1100" dirty="0"/>
                    </a:p>
                  </a:txBody>
                  <a:tcPr marL="68580" marR="68580" marT="34290" marB="34290"/>
                </a:tc>
                <a:tc>
                  <a:txBody>
                    <a:bodyPr/>
                    <a:lstStyle/>
                    <a:p>
                      <a:endParaRPr lang="fr-CH" sz="1100" dirty="0"/>
                    </a:p>
                  </a:txBody>
                  <a:tcPr marL="68580" marR="68580" marT="34290" marB="34290"/>
                </a:tc>
              </a:tr>
              <a:tr h="413563">
                <a:tc>
                  <a:txBody>
                    <a:bodyPr/>
                    <a:lstStyle/>
                    <a:p>
                      <a:r>
                        <a:rPr lang="fr-CH" sz="1100" dirty="0" err="1" smtClean="0"/>
                        <a:t>Honoraria</a:t>
                      </a:r>
                      <a:r>
                        <a:rPr lang="fr-CH" sz="1100" baseline="0" dirty="0" smtClean="0"/>
                        <a:t> or consultation </a:t>
                      </a:r>
                      <a:r>
                        <a:rPr lang="fr-CH" sz="1100" baseline="0" dirty="0" err="1" smtClean="0"/>
                        <a:t>fees</a:t>
                      </a:r>
                      <a:r>
                        <a:rPr lang="fr-CH" sz="1100" baseline="0" dirty="0" smtClean="0"/>
                        <a:t>:</a:t>
                      </a:r>
                      <a:endParaRPr lang="fr-CH" sz="1100" dirty="0"/>
                    </a:p>
                  </a:txBody>
                  <a:tcPr marL="68580" marR="68580" marT="34290" marB="34290"/>
                </a:tc>
                <a:tc>
                  <a:txBody>
                    <a:bodyPr/>
                    <a:lstStyle/>
                    <a:p>
                      <a:endParaRPr lang="fr-CH" sz="1100" dirty="0"/>
                    </a:p>
                  </a:txBody>
                  <a:tcPr marL="68580" marR="68580" marT="34290" marB="34290"/>
                </a:tc>
              </a:tr>
              <a:tr h="429821">
                <a:tc>
                  <a:txBody>
                    <a:bodyPr/>
                    <a:lstStyle/>
                    <a:p>
                      <a:r>
                        <a:rPr lang="fr-CH" sz="1100" dirty="0" smtClean="0"/>
                        <a:t>Participation</a:t>
                      </a:r>
                      <a:r>
                        <a:rPr lang="fr-CH" sz="1100" baseline="0" dirty="0" smtClean="0"/>
                        <a:t> in a </a:t>
                      </a:r>
                      <a:r>
                        <a:rPr lang="fr-CH" sz="1100" baseline="0" dirty="0" err="1" smtClean="0"/>
                        <a:t>company</a:t>
                      </a:r>
                      <a:r>
                        <a:rPr lang="fr-CH" sz="1100" baseline="0" dirty="0" smtClean="0"/>
                        <a:t> </a:t>
                      </a:r>
                      <a:r>
                        <a:rPr lang="fr-CH" sz="1100" baseline="0" dirty="0" err="1" smtClean="0"/>
                        <a:t>sponsored</a:t>
                      </a:r>
                      <a:r>
                        <a:rPr lang="fr-CH" sz="1100" baseline="0" dirty="0" smtClean="0"/>
                        <a:t> bureau:</a:t>
                      </a:r>
                      <a:endParaRPr lang="fr-CH" sz="1100" dirty="0"/>
                    </a:p>
                  </a:txBody>
                  <a:tcPr marL="68580" marR="68580" marT="34290" marB="34290"/>
                </a:tc>
                <a:tc>
                  <a:txBody>
                    <a:bodyPr/>
                    <a:lstStyle/>
                    <a:p>
                      <a:endParaRPr lang="fr-CH" sz="1100" dirty="0"/>
                    </a:p>
                  </a:txBody>
                  <a:tcPr marL="68580" marR="68580" marT="34290" marB="34290"/>
                </a:tc>
              </a:tr>
              <a:tr h="413563">
                <a:tc>
                  <a:txBody>
                    <a:bodyPr/>
                    <a:lstStyle/>
                    <a:p>
                      <a:r>
                        <a:rPr lang="fr-CH" sz="1100" dirty="0" smtClean="0"/>
                        <a:t>Stock</a:t>
                      </a:r>
                      <a:r>
                        <a:rPr lang="fr-CH" sz="1100" baseline="0" dirty="0" smtClean="0"/>
                        <a:t> </a:t>
                      </a:r>
                      <a:r>
                        <a:rPr lang="fr-CH" sz="1100" baseline="0" dirty="0" err="1" smtClean="0"/>
                        <a:t>shareholder</a:t>
                      </a:r>
                      <a:r>
                        <a:rPr lang="fr-CH" sz="1100" baseline="0" dirty="0" smtClean="0"/>
                        <a:t>:</a:t>
                      </a:r>
                      <a:endParaRPr lang="fr-CH" sz="1100" dirty="0"/>
                    </a:p>
                  </a:txBody>
                  <a:tcPr marL="68580" marR="68580" marT="34290" marB="34290"/>
                </a:tc>
                <a:tc>
                  <a:txBody>
                    <a:bodyPr/>
                    <a:lstStyle/>
                    <a:p>
                      <a:endParaRPr lang="fr-CH" sz="1100" dirty="0"/>
                    </a:p>
                  </a:txBody>
                  <a:tcPr marL="68580" marR="68580" marT="34290" marB="34290"/>
                </a:tc>
              </a:tr>
              <a:tr h="413563">
                <a:tc>
                  <a:txBody>
                    <a:bodyPr/>
                    <a:lstStyle/>
                    <a:p>
                      <a:r>
                        <a:rPr lang="fr-CH" sz="1100" dirty="0" err="1" smtClean="0"/>
                        <a:t>Spouse</a:t>
                      </a:r>
                      <a:r>
                        <a:rPr lang="fr-CH" sz="1100" dirty="0" smtClean="0"/>
                        <a:t>/</a:t>
                      </a:r>
                      <a:r>
                        <a:rPr lang="fr-CH" sz="1100" dirty="0" err="1" smtClean="0"/>
                        <a:t>partner</a:t>
                      </a:r>
                      <a:r>
                        <a:rPr lang="fr-CH" sz="1100" dirty="0" smtClean="0"/>
                        <a:t> – </a:t>
                      </a:r>
                      <a:r>
                        <a:rPr lang="fr-CH" sz="1100" dirty="0" err="1" smtClean="0"/>
                        <a:t>conflict</a:t>
                      </a:r>
                      <a:r>
                        <a:rPr lang="fr-CH" sz="1100" dirty="0" smtClean="0"/>
                        <a:t> of</a:t>
                      </a:r>
                      <a:r>
                        <a:rPr lang="fr-CH" sz="1100" baseline="0" dirty="0" smtClean="0"/>
                        <a:t> </a:t>
                      </a:r>
                      <a:r>
                        <a:rPr lang="fr-CH" sz="1100" baseline="0" dirty="0" err="1" smtClean="0"/>
                        <a:t>interest</a:t>
                      </a:r>
                      <a:r>
                        <a:rPr lang="fr-CH" sz="1100" baseline="0" dirty="0" smtClean="0"/>
                        <a:t> (as </a:t>
                      </a:r>
                      <a:r>
                        <a:rPr lang="fr-CH" sz="1100" baseline="0" dirty="0" err="1" smtClean="0"/>
                        <a:t>above</a:t>
                      </a:r>
                      <a:r>
                        <a:rPr lang="fr-CH" sz="1100" baseline="0" dirty="0" smtClean="0"/>
                        <a:t>)</a:t>
                      </a:r>
                      <a:r>
                        <a:rPr lang="fr-CH" sz="1100" dirty="0" smtClean="0"/>
                        <a:t>:</a:t>
                      </a:r>
                      <a:endParaRPr lang="fr-CH" sz="1100" dirty="0"/>
                    </a:p>
                  </a:txBody>
                  <a:tcPr marL="68580" marR="68580" marT="34290" marB="34290"/>
                </a:tc>
                <a:tc>
                  <a:txBody>
                    <a:bodyPr/>
                    <a:lstStyle/>
                    <a:p>
                      <a:endParaRPr lang="fr-CH" sz="1100" dirty="0"/>
                    </a:p>
                  </a:txBody>
                  <a:tcPr marL="68580" marR="68580" marT="34290" marB="34290"/>
                </a:tc>
              </a:tr>
              <a:tr h="413563">
                <a:tc>
                  <a:txBody>
                    <a:bodyPr/>
                    <a:lstStyle/>
                    <a:p>
                      <a:r>
                        <a:rPr lang="fr-CH" sz="1100" dirty="0" err="1" smtClean="0"/>
                        <a:t>Other</a:t>
                      </a:r>
                      <a:r>
                        <a:rPr lang="fr-CH" sz="1100" dirty="0" smtClean="0"/>
                        <a:t> support or </a:t>
                      </a:r>
                      <a:r>
                        <a:rPr lang="fr-CH" sz="1100" dirty="0" err="1" smtClean="0"/>
                        <a:t>other</a:t>
                      </a:r>
                      <a:r>
                        <a:rPr lang="fr-CH" sz="1100" baseline="0" dirty="0" smtClean="0"/>
                        <a:t> </a:t>
                      </a:r>
                      <a:r>
                        <a:rPr lang="fr-CH" sz="1100" baseline="0" dirty="0" err="1" smtClean="0"/>
                        <a:t>potential</a:t>
                      </a:r>
                      <a:r>
                        <a:rPr lang="fr-CH" sz="1100" baseline="0" dirty="0" smtClean="0"/>
                        <a:t> </a:t>
                      </a:r>
                      <a:r>
                        <a:rPr lang="fr-CH" sz="1100" dirty="0" err="1" smtClean="0"/>
                        <a:t>conflict</a:t>
                      </a:r>
                      <a:r>
                        <a:rPr lang="fr-CH" sz="1100" dirty="0" smtClean="0"/>
                        <a:t> of </a:t>
                      </a:r>
                      <a:r>
                        <a:rPr lang="fr-CH" sz="1100" dirty="0" err="1" smtClean="0"/>
                        <a:t>interest</a:t>
                      </a:r>
                      <a:r>
                        <a:rPr lang="fr-CH" sz="1100" dirty="0" smtClean="0"/>
                        <a:t>:</a:t>
                      </a:r>
                      <a:endParaRPr lang="fr-CH" sz="1100" dirty="0"/>
                    </a:p>
                  </a:txBody>
                  <a:tcPr marL="68580" marR="68580" marT="34290" marB="34290"/>
                </a:tc>
                <a:tc>
                  <a:txBody>
                    <a:bodyPr/>
                    <a:lstStyle/>
                    <a:p>
                      <a:endParaRPr lang="fr-CH" sz="1100" dirty="0"/>
                    </a:p>
                  </a:txBody>
                  <a:tcPr marL="68580" marR="68580" marT="34290" marB="34290"/>
                </a:tc>
              </a:tr>
            </a:tbl>
          </a:graphicData>
        </a:graphic>
      </p:graphicFrame>
      <p:grpSp>
        <p:nvGrpSpPr>
          <p:cNvPr id="10" name="Group 9"/>
          <p:cNvGrpSpPr/>
          <p:nvPr/>
        </p:nvGrpSpPr>
        <p:grpSpPr>
          <a:xfrm>
            <a:off x="457200" y="27472"/>
            <a:ext cx="8473103" cy="6667043"/>
            <a:chOff x="457200" y="27472"/>
            <a:chExt cx="8473103" cy="6667043"/>
          </a:xfrm>
        </p:grpSpPr>
        <p:sp>
          <p:nvSpPr>
            <p:cNvPr id="7" name="Text Placeholder 4"/>
            <p:cNvSpPr txBox="1">
              <a:spLocks/>
            </p:cNvSpPr>
            <p:nvPr/>
          </p:nvSpPr>
          <p:spPr>
            <a:xfrm>
              <a:off x="457200" y="5566299"/>
              <a:ext cx="8229600" cy="1128216"/>
            </a:xfrm>
            <a:prstGeom prst="rect">
              <a:avLst/>
            </a:prstGeom>
            <a:ln>
              <a:solidFill>
                <a:srgbClr val="FF0000"/>
              </a:solidFill>
            </a:ln>
          </p:spPr>
          <p:txBody>
            <a:bodyPr vert="horz" lIns="91440" tIns="45720" rIns="91440" bIns="45720" rtlCol="0" anchor="ctr">
              <a:normAutofit lnSpcReduction="10000"/>
            </a:bodyP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defRPr/>
              </a:pPr>
              <a:r>
                <a:rPr lang="en-US" altLang="fr-FR" dirty="0" smtClean="0">
                  <a:latin typeface="Times" panose="02020603050405020304" pitchFamily="18" charset="0"/>
                  <a:ea typeface="ＭＳ Ｐゴシック" panose="020B0600070205080204" pitchFamily="34" charset="-128"/>
                  <a:cs typeface="Times" panose="02020603050405020304" pitchFamily="18" charset="0"/>
                </a:rPr>
                <a:t>This event is accredited for CME credits by EBAP and speakers are required to disclose their potential conflict of interest going back 3 years prior to this presentation. The intent of this disclosure is not to prevent a speaker with a conflict of interest (any significant financial relationship a speaker has with manufacturers or providers of any commercial products or services relevant to the talk) from making a presentation, but rather to provide listeners with information on which they can make their own judgment. It remains for audience members to determine whether the speaker’s interests or relationships may influence the presentation. Drug or device advertisement is strictly forbidden. </a:t>
              </a:r>
              <a:endParaRPr lang="fr-CH" dirty="0">
                <a:latin typeface="Times" panose="02020603050405020304" pitchFamily="18" charset="0"/>
                <a:cs typeface="Times" panose="02020603050405020304" pitchFamily="18"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4925" y="27472"/>
              <a:ext cx="865378" cy="900000"/>
            </a:xfrm>
            <a:prstGeom prst="rect">
              <a:avLst/>
            </a:prstGeom>
          </p:spPr>
        </p:pic>
      </p:grpSp>
    </p:spTree>
    <p:extLst>
      <p:ext uri="{BB962C8B-B14F-4D97-AF65-F5344CB8AC3E}">
        <p14:creationId xmlns:p14="http://schemas.microsoft.com/office/powerpoint/2010/main" val="243994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TotalTime>
  <Words>223</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ＭＳ Ｐゴシック</vt:lpstr>
      <vt:lpstr>Arial</vt:lpstr>
      <vt:lpstr>Arial Bold</vt:lpstr>
      <vt:lpstr>Calibri</vt:lpstr>
      <vt:lpstr>Calibri Light</vt:lpstr>
      <vt:lpstr>Times</vt:lpstr>
      <vt:lpstr>Wingdings</vt:lpstr>
      <vt:lpstr>Office Theme</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Sandy Sutter</dc:creator>
  <cp:lastModifiedBy>Sandy Sutter</cp:lastModifiedBy>
  <cp:revision>18</cp:revision>
  <dcterms:created xsi:type="dcterms:W3CDTF">2014-05-06T16:03:32Z</dcterms:created>
  <dcterms:modified xsi:type="dcterms:W3CDTF">2014-10-13T08:58:16Z</dcterms:modified>
</cp:coreProperties>
</file>